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4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10BE0-1214-4C51-BF68-04DA9F9543A5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57B24-0218-4723-BE07-1B8BC09E230A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68677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57B24-0218-4723-BE07-1B8BC09E230A}" type="slidenum">
              <a:rPr lang="it-CH" smtClean="0"/>
              <a:t>4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58368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57B24-0218-4723-BE07-1B8BC09E230A}" type="slidenum">
              <a:rPr lang="it-CH" smtClean="0"/>
              <a:t>9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9056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6C56A7-6804-4F54-BEFC-17D7AB42EA07}" type="slidenum">
              <a:rPr lang="it-CH" smtClean="0"/>
              <a:t>10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14977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56635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23320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275732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896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828455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88941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861459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331773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3775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16196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29894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81366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91324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90266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88733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6819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70252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81C0174-1B4E-477B-B3C1-017854746556}" type="datetimeFigureOut">
              <a:rPr lang="it-CH" smtClean="0"/>
              <a:t>12.04.2026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98F14E3-7461-4AFD-BC1C-7E1028981AE3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688602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1.jpg"/><Relationship Id="rId5" Type="http://schemas.openxmlformats.org/officeDocument/2006/relationships/image" Target="../media/image36.png"/><Relationship Id="rId10" Type="http://schemas.openxmlformats.org/officeDocument/2006/relationships/image" Target="../media/image40.jpg"/><Relationship Id="rId4" Type="http://schemas.openxmlformats.org/officeDocument/2006/relationships/image" Target="../media/image35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incipes et bases de l'agriculture syntropique – Agro-écologie : le  savoir-faire en mouv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="" xmlns:a16="http://schemas.microsoft.com/office/drawing/2014/main" id="{DC020EA4-622B-4004-A81F-ED4F7C0C3F7F}"/>
              </a:ext>
            </a:extLst>
          </p:cNvPr>
          <p:cNvSpPr txBox="1">
            <a:spLocks/>
          </p:cNvSpPr>
          <p:nvPr/>
        </p:nvSpPr>
        <p:spPr>
          <a:xfrm>
            <a:off x="50800" y="344524"/>
            <a:ext cx="12055151" cy="836576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CH" dirty="0" smtClean="0">
                <a:solidFill>
                  <a:srgbClr val="00B050"/>
                </a:solidFill>
                <a:latin typeface="Segoe UI Semibold" panose="020B0702040204020203" pitchFamily="34" charset="0"/>
                <a:ea typeface="Verdana" panose="020B0604030504040204" pitchFamily="34" charset="0"/>
                <a:cs typeface="Segoe UI Semibold" panose="020B0702040204020203" pitchFamily="34" charset="0"/>
              </a:rPr>
              <a:t>AGROECOLOGIA</a:t>
            </a:r>
            <a:endParaRPr lang="it-CH" dirty="0">
              <a:solidFill>
                <a:srgbClr val="00B050"/>
              </a:solidFill>
              <a:latin typeface="Segoe UI Semibold" panose="020B0702040204020203" pitchFamily="34" charset="0"/>
              <a:ea typeface="Verdana" panose="020B060403050404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="" xmlns:a16="http://schemas.microsoft.com/office/drawing/2014/main" id="{6277DCEB-C187-4D36-8768-61C0E9FB5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00305"/>
            <a:ext cx="9144000" cy="403261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CH" dirty="0">
                <a:solidFill>
                  <a:schemeClr val="bg1"/>
                </a:solidFill>
              </a:rPr>
              <a:t>Presentazione corso opzionale 4a</a:t>
            </a:r>
          </a:p>
        </p:txBody>
      </p:sp>
    </p:spTree>
    <p:extLst>
      <p:ext uri="{BB962C8B-B14F-4D97-AF65-F5344CB8AC3E}">
        <p14:creationId xmlns:p14="http://schemas.microsoft.com/office/powerpoint/2010/main" val="38435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="" xmlns:a16="http://schemas.microsoft.com/office/drawing/2014/main" id="{6659CD48-2996-4880-BBAF-BCCA562BF050}"/>
              </a:ext>
            </a:extLst>
          </p:cNvPr>
          <p:cNvGrpSpPr/>
          <p:nvPr/>
        </p:nvGrpSpPr>
        <p:grpSpPr>
          <a:xfrm>
            <a:off x="0" y="2556416"/>
            <a:ext cx="12179619" cy="2176460"/>
            <a:chOff x="0" y="2556416"/>
            <a:chExt cx="12179619" cy="2176460"/>
          </a:xfrm>
        </p:grpSpPr>
        <p:pic>
          <p:nvPicPr>
            <p:cNvPr id="10" name="Picture 2" descr="Ingénieur agronome EPF / Ingénieure agronome EPF - orientation.ch">
              <a:extLst>
                <a:ext uri="{FF2B5EF4-FFF2-40B4-BE49-F238E27FC236}">
                  <a16:creationId xmlns="" xmlns:a16="http://schemas.microsoft.com/office/drawing/2014/main" id="{E60162CD-E7FE-4BCA-A326-AD036B1846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37"/>
            <a:stretch/>
          </p:blipFill>
          <p:spPr bwMode="auto">
            <a:xfrm>
              <a:off x="9412941" y="2556416"/>
              <a:ext cx="2766678" cy="2173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po 8"/>
            <p:cNvGrpSpPr/>
            <p:nvPr/>
          </p:nvGrpSpPr>
          <p:grpSpPr>
            <a:xfrm>
              <a:off x="0" y="2558636"/>
              <a:ext cx="9522801" cy="2174240"/>
              <a:chOff x="0" y="2558636"/>
              <a:chExt cx="9522801" cy="2174240"/>
            </a:xfrm>
          </p:grpSpPr>
          <p:pic>
            <p:nvPicPr>
              <p:cNvPr id="1036" name="Picture 12" descr="Manutenzione e cura dei giardini">
                <a:extLst>
                  <a:ext uri="{FF2B5EF4-FFF2-40B4-BE49-F238E27FC236}">
                    <a16:creationId xmlns="" xmlns:a16="http://schemas.microsoft.com/office/drawing/2014/main" id="{C2457D48-F88E-45D1-91C2-B36CF9D8A2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6" t="5183" r="26254" b="21692"/>
              <a:stretch/>
            </p:blipFill>
            <p:spPr bwMode="auto">
              <a:xfrm>
                <a:off x="6526306" y="2558636"/>
                <a:ext cx="2996495" cy="2174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Corso per Vivaisti Pistoia | Scopri come accedere | SiForma">
                <a:extLst>
                  <a:ext uri="{FF2B5EF4-FFF2-40B4-BE49-F238E27FC236}">
                    <a16:creationId xmlns="" xmlns:a16="http://schemas.microsoft.com/office/drawing/2014/main" id="{396F5FD7-F42D-4B5A-A63F-484593A81B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84" t="11380" r="12762" b="13945"/>
              <a:stretch/>
            </p:blipFill>
            <p:spPr bwMode="auto">
              <a:xfrm>
                <a:off x="3263153" y="2558636"/>
                <a:ext cx="3263154" cy="21526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Le Samedi tout est Perma : Je fais mon potager en Permaculture | Hôtel  restaurant Eco-domaine La Fontaine">
                <a:extLst>
                  <a:ext uri="{FF2B5EF4-FFF2-40B4-BE49-F238E27FC236}">
                    <a16:creationId xmlns="" xmlns:a16="http://schemas.microsoft.com/office/drawing/2014/main" id="{8C70F4BC-CED0-4318-B05E-AE3FF59E36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25" r="16230" b="7894"/>
              <a:stretch/>
            </p:blipFill>
            <p:spPr bwMode="auto">
              <a:xfrm>
                <a:off x="0" y="2558636"/>
                <a:ext cx="3263153" cy="21526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" name="Segnaposto contenuto 2">
            <a:extLst>
              <a:ext uri="{FF2B5EF4-FFF2-40B4-BE49-F238E27FC236}">
                <a16:creationId xmlns="" xmlns:a16="http://schemas.microsoft.com/office/drawing/2014/main" id="{3D042CBD-9BE5-4F49-852E-879E193EE584}"/>
              </a:ext>
            </a:extLst>
          </p:cNvPr>
          <p:cNvSpPr txBox="1">
            <a:spLocks/>
          </p:cNvSpPr>
          <p:nvPr/>
        </p:nvSpPr>
        <p:spPr>
          <a:xfrm>
            <a:off x="-25827" y="4214894"/>
            <a:ext cx="12205446" cy="414708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CH" sz="2400" dirty="0">
                <a:solidFill>
                  <a:schemeClr val="accent5">
                    <a:lumMod val="75000"/>
                  </a:schemeClr>
                </a:solidFill>
              </a:rPr>
              <a:t>2) Ti interessano mestieri quali agricoltore, fiorista, orticoltore, ingegnere ambientale…?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0" y="0"/>
            <a:ext cx="12205446" cy="2453275"/>
            <a:chOff x="0" y="0"/>
            <a:chExt cx="12205446" cy="2453275"/>
          </a:xfrm>
        </p:grpSpPr>
        <p:grpSp>
          <p:nvGrpSpPr>
            <p:cNvPr id="7" name="Gruppo 6"/>
            <p:cNvGrpSpPr/>
            <p:nvPr/>
          </p:nvGrpSpPr>
          <p:grpSpPr>
            <a:xfrm>
              <a:off x="0" y="0"/>
              <a:ext cx="7426137" cy="2451057"/>
              <a:chOff x="0" y="0"/>
              <a:chExt cx="7426137" cy="2451057"/>
            </a:xfrm>
          </p:grpSpPr>
          <p:pic>
            <p:nvPicPr>
              <p:cNvPr id="1026" name="Picture 2" descr="Camminare fa Bene: lo Shinrin Yoku fa Ancora Meglio!">
                <a:extLst>
                  <a:ext uri="{FF2B5EF4-FFF2-40B4-BE49-F238E27FC236}">
                    <a16:creationId xmlns="" xmlns:a16="http://schemas.microsoft.com/office/drawing/2014/main" id="{120FB22C-F7CA-41D1-9E2B-F90C0AE389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051"/>
              <a:stretch/>
            </p:blipFill>
            <p:spPr bwMode="auto">
              <a:xfrm>
                <a:off x="0" y="0"/>
                <a:ext cx="5952565" cy="2451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Il &quot;Giardiniere selvatico&quot; e l' &quot;Orto sul balcone&quot; sono i corsi della  Scuola del Verde che insegnano un giardinaggio ecologico e consapevole -  Festival del Verde e del Paesaggio">
                <a:extLst>
                  <a:ext uri="{FF2B5EF4-FFF2-40B4-BE49-F238E27FC236}">
                    <a16:creationId xmlns="" xmlns:a16="http://schemas.microsoft.com/office/drawing/2014/main" id="{0E73C66D-E464-430C-94B6-5678E81993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553" y="1"/>
                <a:ext cx="3676584" cy="2451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Stefania Ferlisi posted on LinkedIn">
              <a:extLst>
                <a:ext uri="{FF2B5EF4-FFF2-40B4-BE49-F238E27FC236}">
                  <a16:creationId xmlns="" xmlns:a16="http://schemas.microsoft.com/office/drawing/2014/main" id="{64382BF9-7458-4587-AB9D-DE6CE957C0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" t="13692" r="1118" b="11583"/>
            <a:stretch/>
          </p:blipFill>
          <p:spPr bwMode="auto">
            <a:xfrm>
              <a:off x="7368988" y="0"/>
              <a:ext cx="4836458" cy="245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egnaposto contenuto 2">
            <a:extLst>
              <a:ext uri="{FF2B5EF4-FFF2-40B4-BE49-F238E27FC236}">
                <a16:creationId xmlns="" xmlns:a16="http://schemas.microsoft.com/office/drawing/2014/main" id="{BB2B31DD-04A9-4E33-9398-CD7C40235C45}"/>
              </a:ext>
            </a:extLst>
          </p:cNvPr>
          <p:cNvSpPr txBox="1">
            <a:spLocks/>
          </p:cNvSpPr>
          <p:nvPr/>
        </p:nvSpPr>
        <p:spPr>
          <a:xfrm>
            <a:off x="-6723" y="1975862"/>
            <a:ext cx="12205446" cy="401261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CH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1) Ti piace stare all’esterno e sei affascinato dalla natura?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="" xmlns:a16="http://schemas.microsoft.com/office/drawing/2014/main" id="{10B1764B-BCB9-4AEF-83A2-1BB83D947A9B}"/>
              </a:ext>
            </a:extLst>
          </p:cNvPr>
          <p:cNvGrpSpPr/>
          <p:nvPr/>
        </p:nvGrpSpPr>
        <p:grpSpPr>
          <a:xfrm>
            <a:off x="0" y="4882996"/>
            <a:ext cx="12192000" cy="2001899"/>
            <a:chOff x="0" y="4856101"/>
            <a:chExt cx="12192000" cy="2001899"/>
          </a:xfrm>
        </p:grpSpPr>
        <p:pic>
          <p:nvPicPr>
            <p:cNvPr id="13" name="Immagine 12">
              <a:extLst>
                <a:ext uri="{FF2B5EF4-FFF2-40B4-BE49-F238E27FC236}">
                  <a16:creationId xmlns="" xmlns:a16="http://schemas.microsoft.com/office/drawing/2014/main" id="{4073582D-0602-46BB-92B6-91D6144E9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7418" y="4856101"/>
              <a:ext cx="3008318" cy="200189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="" xmlns:a16="http://schemas.microsoft.com/office/drawing/2014/main" id="{7070F276-83DE-4625-A477-F41D2D902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100" y="4856101"/>
              <a:ext cx="3008318" cy="2001899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="" xmlns:a16="http://schemas.microsoft.com/office/drawing/2014/main" id="{120D2873-2F56-45BC-A2C5-561BCD4F2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56101"/>
              <a:ext cx="2999100" cy="2001899"/>
            </a:xfrm>
            <a:prstGeom prst="rect">
              <a:avLst/>
            </a:prstGeom>
          </p:spPr>
        </p:pic>
        <p:pic>
          <p:nvPicPr>
            <p:cNvPr id="1038" name="Picture 14" descr="Agro-ecologia: Accademia e Movimenti, teoria e pratica - Focsiv">
              <a:extLst>
                <a:ext uri="{FF2B5EF4-FFF2-40B4-BE49-F238E27FC236}">
                  <a16:creationId xmlns="" xmlns:a16="http://schemas.microsoft.com/office/drawing/2014/main" id="{0E42F3C7-1B41-4744-B579-0D28CCA7D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2802" y="4856101"/>
              <a:ext cx="2669198" cy="200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o 1">
            <a:extLst>
              <a:ext uri="{FF2B5EF4-FFF2-40B4-BE49-F238E27FC236}">
                <a16:creationId xmlns="" xmlns:a16="http://schemas.microsoft.com/office/drawing/2014/main" id="{D63FBDB1-87B3-4787-B043-0B31475E901D}"/>
              </a:ext>
            </a:extLst>
          </p:cNvPr>
          <p:cNvGrpSpPr/>
          <p:nvPr/>
        </p:nvGrpSpPr>
        <p:grpSpPr>
          <a:xfrm>
            <a:off x="0" y="6354009"/>
            <a:ext cx="10426700" cy="469629"/>
            <a:chOff x="0" y="6288531"/>
            <a:chExt cx="10426700" cy="469629"/>
          </a:xfrm>
        </p:grpSpPr>
        <p:sp>
          <p:nvSpPr>
            <p:cNvPr id="14" name="Segnaposto contenuto 2">
              <a:extLst>
                <a:ext uri="{FF2B5EF4-FFF2-40B4-BE49-F238E27FC236}">
                  <a16:creationId xmlns="" xmlns:a16="http://schemas.microsoft.com/office/drawing/2014/main" id="{9C44D505-494F-4F0A-BA84-C03F200A3D0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288531"/>
              <a:ext cx="4951141" cy="469629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it-CH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3) Ti preoccupa lo stato del pianeta?</a:t>
              </a:r>
            </a:p>
          </p:txBody>
        </p:sp>
        <p:sp>
          <p:nvSpPr>
            <p:cNvPr id="16" name="Segnaposto contenuto 2">
              <a:extLst>
                <a:ext uri="{FF2B5EF4-FFF2-40B4-BE49-F238E27FC236}">
                  <a16:creationId xmlns="" xmlns:a16="http://schemas.microsoft.com/office/drawing/2014/main" id="{7ADDCFEE-CC99-44D3-A8E1-8CC109C03192}"/>
                </a:ext>
              </a:extLst>
            </p:cNvPr>
            <p:cNvSpPr txBox="1">
              <a:spLocks/>
            </p:cNvSpPr>
            <p:nvPr/>
          </p:nvSpPr>
          <p:spPr>
            <a:xfrm>
              <a:off x="4951141" y="6288531"/>
              <a:ext cx="5475559" cy="460913"/>
            </a:xfrm>
            <a:prstGeom prst="rect">
              <a:avLst/>
            </a:prstGeom>
            <a:solidFill>
              <a:srgbClr val="0070C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it-CH" sz="2400" dirty="0"/>
                <a:t>Vorresti capire come prendercene cura?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1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72397" y="5143500"/>
            <a:ext cx="3825357" cy="970450"/>
          </a:xfrm>
        </p:spPr>
        <p:txBody>
          <a:bodyPr>
            <a:normAutofit fontScale="90000"/>
          </a:bodyPr>
          <a:lstStyle/>
          <a:p>
            <a:r>
              <a:rPr lang="it-CH" dirty="0" smtClean="0"/>
              <a:t>Grazie dell’attenzione!</a:t>
            </a:r>
            <a:endParaRPr lang="it-CH" dirty="0"/>
          </a:p>
        </p:txBody>
      </p:sp>
      <p:pic>
        <p:nvPicPr>
          <p:cNvPr id="6146" name="Picture 2" descr="Conseils et astuces pour une foret comestible - Priant entrepri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849006"/>
            <a:ext cx="7019925" cy="526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7772398" y="849006"/>
            <a:ext cx="3825357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CH" dirty="0" smtClean="0">
                <a:solidFill>
                  <a:srgbClr val="FFFF00"/>
                </a:solidFill>
              </a:rPr>
              <a:t>Iscriviti al corso di Agroecologia!</a:t>
            </a:r>
            <a:endParaRPr lang="it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Aspetti pratici importanti</a:t>
            </a:r>
            <a:endParaRPr lang="it-CH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CH" sz="3200" dirty="0" smtClean="0"/>
              <a:t>Corso opzionale di </a:t>
            </a:r>
            <a:r>
              <a:rPr lang="it-CH" sz="3200" dirty="0" smtClean="0">
                <a:solidFill>
                  <a:srgbClr val="FFFF00"/>
                </a:solidFill>
              </a:rPr>
              <a:t>orientamento</a:t>
            </a:r>
          </a:p>
          <a:p>
            <a:r>
              <a:rPr lang="it-CH" sz="3200" dirty="0" smtClean="0"/>
              <a:t>La </a:t>
            </a:r>
            <a:r>
              <a:rPr lang="it-CH" sz="3200" dirty="0" smtClean="0">
                <a:solidFill>
                  <a:srgbClr val="FFFF00"/>
                </a:solidFill>
              </a:rPr>
              <a:t>nota</a:t>
            </a:r>
            <a:r>
              <a:rPr lang="it-CH" sz="3200" dirty="0" smtClean="0"/>
              <a:t> non conta nella media</a:t>
            </a:r>
          </a:p>
          <a:p>
            <a:r>
              <a:rPr lang="it-CH" sz="3200" dirty="0" smtClean="0"/>
              <a:t>Poco lavoro a casa, ma </a:t>
            </a:r>
            <a:r>
              <a:rPr lang="it-CH" sz="3200" dirty="0" smtClean="0">
                <a:solidFill>
                  <a:srgbClr val="00B0F0"/>
                </a:solidFill>
              </a:rPr>
              <a:t>impegno e interesse massimo richiesto a lezione</a:t>
            </a:r>
            <a:endParaRPr lang="it-CH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0" y="1250556"/>
            <a:ext cx="6660510" cy="441364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31295" y="468727"/>
            <a:ext cx="10353762" cy="711200"/>
          </a:xfrm>
        </p:spPr>
        <p:txBody>
          <a:bodyPr/>
          <a:lstStyle/>
          <a:p>
            <a:r>
              <a:rPr lang="it-CH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Perché proporre questo corso?</a:t>
            </a:r>
            <a:endParaRPr lang="it-CH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7695" y="1460501"/>
            <a:ext cx="4661505" cy="5029200"/>
          </a:xfrm>
        </p:spPr>
        <p:txBody>
          <a:bodyPr>
            <a:normAutofit/>
          </a:bodyPr>
          <a:lstStyle/>
          <a:p>
            <a:r>
              <a:rPr lang="it-CH" sz="2400" dirty="0" smtClean="0">
                <a:solidFill>
                  <a:srgbClr val="FFFF00"/>
                </a:solidFill>
              </a:rPr>
              <a:t>Continuità</a:t>
            </a:r>
            <a:r>
              <a:rPr lang="it-CH" sz="2400" dirty="0" smtClean="0"/>
              <a:t> con attività fate in 1a, 2a  e 3a media</a:t>
            </a:r>
          </a:p>
          <a:p>
            <a:r>
              <a:rPr lang="it-CH" sz="2400" dirty="0" smtClean="0"/>
              <a:t>Esplorazione delle </a:t>
            </a:r>
            <a:r>
              <a:rPr lang="it-CH" sz="2400" dirty="0" smtClean="0">
                <a:solidFill>
                  <a:srgbClr val="FFC000"/>
                </a:solidFill>
              </a:rPr>
              <a:t>vulnerabilità</a:t>
            </a:r>
            <a:r>
              <a:rPr lang="it-CH" sz="2400" dirty="0" smtClean="0"/>
              <a:t> del sistema industriale di produzione di cibo, dei suoi </a:t>
            </a:r>
            <a:r>
              <a:rPr lang="it-CH" sz="2400" dirty="0" smtClean="0">
                <a:solidFill>
                  <a:srgbClr val="FFC000"/>
                </a:solidFill>
              </a:rPr>
              <a:t>impatti negativi </a:t>
            </a:r>
            <a:r>
              <a:rPr lang="it-CH" sz="2400" dirty="0" smtClean="0"/>
              <a:t>sull’ambiente…</a:t>
            </a:r>
          </a:p>
          <a:p>
            <a:r>
              <a:rPr lang="it-CH" sz="2400" dirty="0" smtClean="0"/>
              <a:t>…e delle alternative che esistono, più </a:t>
            </a:r>
            <a:r>
              <a:rPr lang="it-CH" sz="2400" dirty="0" smtClean="0">
                <a:solidFill>
                  <a:srgbClr val="92D050"/>
                </a:solidFill>
              </a:rPr>
              <a:t>robuste</a:t>
            </a:r>
            <a:r>
              <a:rPr lang="it-CH" sz="2400" dirty="0" smtClean="0"/>
              <a:t> e </a:t>
            </a:r>
            <a:r>
              <a:rPr lang="it-CH" sz="2400" dirty="0" smtClean="0">
                <a:solidFill>
                  <a:srgbClr val="92D050"/>
                </a:solidFill>
              </a:rPr>
              <a:t>sostenibili</a:t>
            </a:r>
          </a:p>
          <a:p>
            <a:r>
              <a:rPr lang="it-CH" sz="2400" dirty="0" smtClean="0"/>
              <a:t>Lavorare nel senso del vivente, scoprire la sua </a:t>
            </a:r>
            <a:r>
              <a:rPr lang="it-CH" sz="2400" dirty="0" smtClean="0">
                <a:solidFill>
                  <a:srgbClr val="FF6969"/>
                </a:solidFill>
              </a:rPr>
              <a:t>bellezza</a:t>
            </a:r>
            <a:r>
              <a:rPr lang="it-CH" sz="2400" dirty="0" smtClean="0"/>
              <a:t> e </a:t>
            </a:r>
            <a:r>
              <a:rPr lang="it-CH" sz="2400" dirty="0" smtClean="0">
                <a:solidFill>
                  <a:srgbClr val="FF6969"/>
                </a:solidFill>
              </a:rPr>
              <a:t>ricchezza</a:t>
            </a:r>
            <a:r>
              <a:rPr lang="it-CH" sz="2400" dirty="0" smtClean="0"/>
              <a:t>!</a:t>
            </a:r>
            <a:endParaRPr lang="it-CH" sz="2400" dirty="0"/>
          </a:p>
        </p:txBody>
      </p:sp>
      <p:pic>
        <p:nvPicPr>
          <p:cNvPr id="1026" name="Picture 2" descr="Agricoltura, causa e vittima del suo stesso impatto ambientale | WWF Ita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460501"/>
            <a:ext cx="6600825" cy="43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677985"/>
            <a:ext cx="6629400" cy="4381500"/>
          </a:xfrm>
          <a:prstGeom prst="rect">
            <a:avLst/>
          </a:prstGeom>
        </p:spPr>
      </p:pic>
      <p:sp>
        <p:nvSpPr>
          <p:cNvPr id="6" name="AutoShape 12" descr="https://www.agricultura.it/wp-content/uploads/2026/03/IMG_6145-696x460.jpeg"/>
          <p:cNvSpPr>
            <a:spLocks noChangeAspect="1" noChangeArrowheads="1"/>
          </p:cNvSpPr>
          <p:nvPr/>
        </p:nvSpPr>
        <p:spPr bwMode="auto">
          <a:xfrm>
            <a:off x="155575" y="-2103438"/>
            <a:ext cx="662940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CH"/>
          </a:p>
        </p:txBody>
      </p:sp>
      <p:pic>
        <p:nvPicPr>
          <p:cNvPr id="1030" name="Picture 6" descr="Gli effetti collaterali “subletali” dei pesticid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"/>
          <a:stretch/>
        </p:blipFill>
        <p:spPr bwMode="auto">
          <a:xfrm>
            <a:off x="5781070" y="1905342"/>
            <a:ext cx="6385530" cy="396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roforesterie : cultiver à l'ombre des arbres, quel(s) intérêt(s) ? – CDA  – L'agriculture de dem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112957"/>
            <a:ext cx="63119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rêt comestible : un beau projet dans les Landes - Hortus Focus I m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2143124"/>
            <a:ext cx="6667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9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="" xmlns:a16="http://schemas.microsoft.com/office/drawing/2014/main" id="{A577D266-7D16-B15B-0CD6-B9DC83BF7F27}"/>
              </a:ext>
            </a:extLst>
          </p:cNvPr>
          <p:cNvGrpSpPr/>
          <p:nvPr/>
        </p:nvGrpSpPr>
        <p:grpSpPr>
          <a:xfrm>
            <a:off x="105941" y="1743663"/>
            <a:ext cx="5723542" cy="4982151"/>
            <a:chOff x="7696173" y="770448"/>
            <a:chExt cx="4475922" cy="3896140"/>
          </a:xfrm>
        </p:grpSpPr>
        <p:pic>
          <p:nvPicPr>
            <p:cNvPr id="12" name="Immagine 11">
              <a:extLst>
                <a:ext uri="{FF2B5EF4-FFF2-40B4-BE49-F238E27FC236}">
                  <a16:creationId xmlns="" xmlns:a16="http://schemas.microsoft.com/office/drawing/2014/main" id="{F9436B0C-0180-4E34-B509-11466460A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2953"/>
            <a:stretch/>
          </p:blipFill>
          <p:spPr>
            <a:xfrm>
              <a:off x="7696173" y="770448"/>
              <a:ext cx="4475922" cy="3896140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="" xmlns:a16="http://schemas.microsoft.com/office/drawing/2014/main" id="{77022AE1-1BF6-7601-DC11-DC574E537CD9}"/>
                </a:ext>
              </a:extLst>
            </p:cNvPr>
            <p:cNvSpPr txBox="1"/>
            <p:nvPr/>
          </p:nvSpPr>
          <p:spPr>
            <a:xfrm>
              <a:off x="7955756" y="840148"/>
              <a:ext cx="36870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dirty="0"/>
                <a:t>Progettazione  e realizzazione di una parcella a scuola</a:t>
              </a:r>
            </a:p>
          </p:txBody>
        </p:sp>
      </p:grpSp>
      <p:pic>
        <p:nvPicPr>
          <p:cNvPr id="1028" name="Picture 4" descr="Comment créer une guilde de permaculture 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83" y="2915814"/>
            <a:ext cx="619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8440" y="199053"/>
            <a:ext cx="10353762" cy="970450"/>
          </a:xfrm>
        </p:spPr>
        <p:txBody>
          <a:bodyPr/>
          <a:lstStyle/>
          <a:p>
            <a:r>
              <a:rPr lang="it-CH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Cosa faremo in questo corso?</a:t>
            </a:r>
            <a:endParaRPr lang="it-CH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044"/>
            <a:ext cx="7053943" cy="5290456"/>
          </a:xfrm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7044198" y="1435358"/>
            <a:ext cx="4497355" cy="42111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CH" sz="2800" dirty="0" smtClean="0"/>
              <a:t>Progetteremo di una </a:t>
            </a:r>
            <a:r>
              <a:rPr lang="it-CH" sz="2800" dirty="0" smtClean="0">
                <a:solidFill>
                  <a:srgbClr val="FFFF00"/>
                </a:solidFill>
              </a:rPr>
              <a:t>gilda </a:t>
            </a:r>
            <a:endParaRPr lang="it-CH" sz="2800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137" y="2095500"/>
            <a:ext cx="4030145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0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>
          <a:xfrm>
            <a:off x="7223816" y="1290491"/>
            <a:ext cx="4497355" cy="42111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CH" sz="2800" dirty="0" smtClean="0"/>
              <a:t>Installeremo piante annuali e perenni…</a:t>
            </a:r>
          </a:p>
          <a:p>
            <a:pPr marL="36900" indent="0">
              <a:buNone/>
            </a:pPr>
            <a:r>
              <a:rPr lang="it-CH" sz="2800" dirty="0" smtClean="0"/>
              <a:t>…fiori, arbusti, erbacee, alberi, ortaggi…</a:t>
            </a:r>
          </a:p>
          <a:p>
            <a:pPr marL="36900" indent="0">
              <a:buNone/>
            </a:pPr>
            <a:r>
              <a:rPr lang="it-CH" sz="2800" dirty="0" smtClean="0"/>
              <a:t>… per produrre in diversi momenti dell’anno</a:t>
            </a:r>
            <a:endParaRPr lang="it-CH" sz="2800" dirty="0"/>
          </a:p>
        </p:txBody>
      </p:sp>
      <p:pic>
        <p:nvPicPr>
          <p:cNvPr id="2050" name="Picture 2" descr="600 Graines de Tanaisie - SemiSauvage Permaculture - Gamm v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" y="1169503"/>
            <a:ext cx="1815720" cy="181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Échinacée pourpre 'Magnus': bénéfices, utilisation et conseils de cul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47" y="1169503"/>
            <a:ext cx="1808225" cy="18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arietà dei girasoli - Agricola delle Meraviglie By Stefl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79" y="1168107"/>
            <a:ext cx="1809621" cy="18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SALATA GENTILE – gr 500 – Azienda Agricola Canton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" y="3127093"/>
            <a:ext cx="2033815" cy="148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ut savoir sur la fève - Potager Ci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21" y="3124134"/>
            <a:ext cx="2238656" cy="14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asilic : planter et cultiver – PagesJaun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603" y="3124134"/>
            <a:ext cx="1059779" cy="14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l melo | VIRIDE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" y="4766228"/>
            <a:ext cx="1702942" cy="170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ibes rubrum — Wikipé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768093"/>
            <a:ext cx="2023126" cy="170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Les vertus santé de l'argousier | LaNutrition.f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113" y="4763268"/>
            <a:ext cx="2549927" cy="170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Menta piperita, SEMI ERBE Heirloom, organico, Non OGM 20 semi di Menta  piperita, delizioso : Amazon.co.uk: Gard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26" y="4763268"/>
            <a:ext cx="2280894" cy="171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87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>
          <a:xfrm>
            <a:off x="8275320" y="1580051"/>
            <a:ext cx="3518573" cy="42111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CH" sz="2800" dirty="0" smtClean="0"/>
              <a:t>Useremo metodi diversi per far crescere le nostre piante:</a:t>
            </a:r>
          </a:p>
          <a:p>
            <a:pPr lvl="1"/>
            <a:r>
              <a:rPr lang="it-CH" sz="2600" dirty="0" smtClean="0"/>
              <a:t>Semina</a:t>
            </a:r>
          </a:p>
          <a:p>
            <a:pPr lvl="1"/>
            <a:r>
              <a:rPr lang="it-CH" sz="2600" dirty="0" smtClean="0"/>
              <a:t>Talea</a:t>
            </a:r>
          </a:p>
          <a:p>
            <a:pPr lvl="1"/>
            <a:r>
              <a:rPr lang="it-CH" sz="2600" dirty="0" smtClean="0"/>
              <a:t>Margotta</a:t>
            </a:r>
          </a:p>
          <a:p>
            <a:pPr lvl="1"/>
            <a:r>
              <a:rPr lang="it-CH" sz="2600" dirty="0" smtClean="0"/>
              <a:t>Acquisto da vivaio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1169503"/>
            <a:ext cx="4958080" cy="3718560"/>
          </a:xfrm>
          <a:prstGeom prst="rect">
            <a:avLst/>
          </a:prstGeom>
        </p:spPr>
      </p:pic>
      <p:pic>
        <p:nvPicPr>
          <p:cNvPr id="7" name="Immagine 6" descr="Immagine che contiene pianta, terreno, verde, Fusto della pianta&#10;&#10;Il contenuto generato dall'IA potrebbe non essere corretto.">
            <a:extLst>
              <a:ext uri="{FF2B5EF4-FFF2-40B4-BE49-F238E27FC236}">
                <a16:creationId xmlns="" xmlns:a16="http://schemas.microsoft.com/office/drawing/2014/main" id="{D989FD71-78AE-82A8-6FC1-667B3185E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4541796"/>
            <a:ext cx="2907539" cy="2180654"/>
          </a:xfrm>
          <a:prstGeom prst="rect">
            <a:avLst/>
          </a:prstGeom>
        </p:spPr>
      </p:pic>
      <p:pic>
        <p:nvPicPr>
          <p:cNvPr id="3074" name="Picture 2" descr="Il Vivaio - AGRIVERDE Società Cooperativa Soci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81" y="24362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16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>
          <a:xfrm>
            <a:off x="7296538" y="1580051"/>
            <a:ext cx="4497355" cy="42111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CH" sz="2800" dirty="0" smtClean="0"/>
              <a:t>Gestiremo alcune piante già presenti a scuola</a:t>
            </a:r>
          </a:p>
          <a:p>
            <a:pPr lvl="1"/>
            <a:r>
              <a:rPr lang="it-CH" sz="2600" dirty="0" smtClean="0"/>
              <a:t>Concimare</a:t>
            </a:r>
          </a:p>
          <a:p>
            <a:pPr lvl="1"/>
            <a:r>
              <a:rPr lang="it-CH" sz="2600" dirty="0" smtClean="0"/>
              <a:t>Annaffiare</a:t>
            </a:r>
          </a:p>
          <a:p>
            <a:pPr lvl="1"/>
            <a:r>
              <a:rPr lang="it-CH" sz="2600" dirty="0" smtClean="0"/>
              <a:t>Potare</a:t>
            </a:r>
          </a:p>
          <a:p>
            <a:pPr lvl="1"/>
            <a:r>
              <a:rPr lang="it-CH" sz="2600" dirty="0" smtClean="0"/>
              <a:t>Raccogliere produzione</a:t>
            </a:r>
            <a:endParaRPr lang="it-CH" sz="2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96"/>
            <a:ext cx="7296538" cy="547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>
          <a:xfrm>
            <a:off x="7391400" y="1580051"/>
            <a:ext cx="4402493" cy="42111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CH" sz="2800" dirty="0" smtClean="0"/>
              <a:t>Studieremo la vita del suolo…</a:t>
            </a:r>
          </a:p>
          <a:p>
            <a:r>
              <a:rPr lang="it-CH" sz="2800" dirty="0" smtClean="0"/>
              <a:t>…le diverse funzioni delle piante, animali, funghi…</a:t>
            </a:r>
            <a:endParaRPr lang="it-CH" sz="2600" dirty="0"/>
          </a:p>
        </p:txBody>
      </p:sp>
      <p:pic>
        <p:nvPicPr>
          <p:cNvPr id="11" name="Picture 4" descr="Stefania Ferlisi posted on LinkedIn">
            <a:extLst>
              <a:ext uri="{FF2B5EF4-FFF2-40B4-BE49-F238E27FC236}">
                <a16:creationId xmlns="" xmlns:a16="http://schemas.microsoft.com/office/drawing/2014/main" id="{625EAEA5-4B97-463C-A86D-D52954ED8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" t="220" r="1118" b="961"/>
          <a:stretch/>
        </p:blipFill>
        <p:spPr bwMode="auto">
          <a:xfrm>
            <a:off x="0" y="2148841"/>
            <a:ext cx="7096701" cy="4678679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trebbe essere un'immagine raffigurante albero di frutta con nocciolo e il seguente testo &quot;CONSOLIDA (rimineralizzante del suolo) ACHILLEA ACHILLEAMILLEFOGLIE MILLEFOGLIE (accumulatore (accumulatoredinutrienti) di nutrienti) ERBA CIPOLLINA (repellente per parassiti) NARCISI (barriera anti-roditori) anti- roditori) TRIFOGLIO TRIFOGLIOBIANCO BIANCO (fissatore di azoto) TAGETES (repellente e (repellenteeanti-nematodi) anti- anti-nematodi) e NASTURZIO (pianta (piantaesca) esca) ALISSO ODOROSO (attrattored di ausiliari) BORRAGINE (attrattore di impollinatori)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0293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>
          <a:xfrm>
            <a:off x="7296538" y="1580051"/>
            <a:ext cx="4497355" cy="18743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CH" sz="2800" dirty="0" smtClean="0"/>
              <a:t>Faremo visite sul territorio, in particolare in alcune </a:t>
            </a:r>
            <a:r>
              <a:rPr lang="it-CH" sz="2800" dirty="0" smtClean="0">
                <a:solidFill>
                  <a:srgbClr val="FFFF00"/>
                </a:solidFill>
              </a:rPr>
              <a:t>foreste commestibile</a:t>
            </a:r>
            <a:r>
              <a:rPr lang="it-CH" sz="2800" dirty="0" smtClean="0"/>
              <a:t> ticinesi</a:t>
            </a:r>
            <a:endParaRPr lang="it-CH" sz="2600" dirty="0"/>
          </a:p>
        </p:txBody>
      </p:sp>
      <p:pic>
        <p:nvPicPr>
          <p:cNvPr id="4100" name="Picture 4" descr="Food Forest (Giardino Commestibile) - Arianna Toma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96"/>
            <a:ext cx="7296538" cy="54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 txBox="1">
            <a:spLocks/>
          </p:cNvSpPr>
          <p:nvPr/>
        </p:nvSpPr>
        <p:spPr>
          <a:xfrm>
            <a:off x="7474338" y="4577251"/>
            <a:ext cx="4497355" cy="18743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CH" sz="2800" dirty="0" smtClean="0"/>
              <a:t>Quindi…</a:t>
            </a:r>
            <a:endParaRPr lang="it-CH" sz="2600" dirty="0"/>
          </a:p>
        </p:txBody>
      </p:sp>
    </p:spTree>
    <p:extLst>
      <p:ext uri="{BB962C8B-B14F-4D97-AF65-F5344CB8AC3E}">
        <p14:creationId xmlns:p14="http://schemas.microsoft.com/office/powerpoint/2010/main" val="152475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Ardesia</Template>
  <TotalTime>313</TotalTime>
  <Words>243</Words>
  <Application>Microsoft Office PowerPoint</Application>
  <PresentationFormat>Widescreen</PresentationFormat>
  <Paragraphs>40</Paragraphs>
  <Slides>11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Calisto MT</vt:lpstr>
      <vt:lpstr>Segoe UI Semibold</vt:lpstr>
      <vt:lpstr>Trebuchet MS</vt:lpstr>
      <vt:lpstr>Verdana</vt:lpstr>
      <vt:lpstr>Wingdings 2</vt:lpstr>
      <vt:lpstr>Ardesia</vt:lpstr>
      <vt:lpstr>Presentazione standard di PowerPoint</vt:lpstr>
      <vt:lpstr>Aspetti pratici importanti</vt:lpstr>
      <vt:lpstr>Perché proporre questo corso?</vt:lpstr>
      <vt:lpstr>Cosa faremo in questo corso?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dell’attenzione!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 schneider</dc:creator>
  <cp:lastModifiedBy>michel schneider</cp:lastModifiedBy>
  <cp:revision>16</cp:revision>
  <dcterms:created xsi:type="dcterms:W3CDTF">2026-04-09T14:30:41Z</dcterms:created>
  <dcterms:modified xsi:type="dcterms:W3CDTF">2026-04-12T09:01:01Z</dcterms:modified>
</cp:coreProperties>
</file>