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58" r:id="rId6"/>
    <p:sldId id="266" r:id="rId7"/>
    <p:sldId id="267" r:id="rId8"/>
    <p:sldId id="268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lle Palli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8F"/>
    <a:srgbClr val="FFB953"/>
    <a:srgbClr val="FFFFCC"/>
    <a:srgbClr val="FFFF99"/>
    <a:srgbClr val="FF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 varScale="1">
        <p:scale>
          <a:sx n="114" d="100"/>
          <a:sy n="114" d="100"/>
        </p:scale>
        <p:origin x="152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09305-D77E-47E5-BD5B-38458C17D8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70E8776-AF73-48D5-B600-7F50BB3D7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1CB6BB-CBE4-42B3-802F-F87F50F3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483D82-1FFC-4AB1-9D6A-7CD6575A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C8B321-2F86-4455-A742-AB19D661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313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96AE88-9B5D-4697-BB39-2C77FC2C8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45FE1B-A3AA-41E6-9058-3F668F09DB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00EA6A-82F4-40A8-8C8B-9696D2E19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BBAD823-2B50-4E37-AE61-F128C884E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518113-E56D-42C5-8885-9E9597430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962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44ED8DA-4D76-4615-A0C6-70E5AB0EF8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FA6EB6-CFBF-47F8-B53A-8FBB85982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DD84BD-A4B9-47A0-9EAE-34BDDEFF2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FD0E47-4E7F-4AB9-B9E8-7EF4865C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741B35-B8A7-4105-8214-DEE897C24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11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6590BD-FC97-47C0-8EFA-95E062BEE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BEB132-3AEA-4F45-B54F-21C56F43A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71C055-EA54-4E6E-8E95-D19B35C1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CCC267-31EF-4266-A1F2-FC0AB01D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827D9A-8D73-4C97-A4E6-179A7143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977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6AD19D-4F0B-4103-80B4-7D25C8A5D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C4743B1-1ABB-44D1-9F80-0A9AED8E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064B10-E7C7-4594-A9DC-F0E8B4434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B43D09-3B9E-4352-A607-D1131AB1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F5B4EB6-AC51-4C98-B805-8B3884D4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543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8AF29-7B4E-4A73-90BA-6E341AAE1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584F3B-38C8-40C1-820E-707FCDDDBD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7BA60A0-1A21-4D11-9109-3A48D3A8D9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41AD06-405C-4BFB-A774-8EE5EDE3E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4B9E51A-BDA3-4C5F-8701-DB4C14B3D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654981-F4E4-4235-9584-78C80E346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961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FB7C6-3ABE-48C1-B969-463281ADE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F5C96E-AEDC-4350-9644-4CCD572B3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5AF07CB-0CAC-4371-BFED-8321E3093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FB1084B-2A80-48CD-B81E-401DEFD90D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CA2ADE7-8E17-4896-85F9-FE66197D23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DF3D3D-357E-431A-A2C6-5AA08847C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53F2E39-2584-44A1-A348-011BF227F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D479D75-ABDA-4A6B-8626-FE9021E60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6163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6CE30-1836-4795-BD9E-4A92EBF1A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07931E6-7CAA-44D8-B36E-BF45E0DD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0D61B60-AA82-4EEA-A2FC-E87FB6AAE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B6000F2-3574-47EA-AE86-76EDC9167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038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6436F37-CD17-4130-88BC-BE1C39543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CEDBC08-94A3-4125-B047-4C333D2AC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50FCA3-27D7-43C2-9DD5-3C9D40693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6116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EF940-9E9C-44CB-ADA0-58E9AFDFE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4C30D4-49F8-46F5-A0D7-1893544E3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45914A-6DC6-467D-803E-20AA3456EE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FFFBCD1-8C50-4521-91ED-3D9183401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61BF45B-F02A-4DF0-B064-66CF5EB21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59FE66-A47F-4447-B01D-EA30FC960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75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B521BF-46C1-453F-BB07-4D1D4F986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65A8C2A-A212-4D35-807E-3FC9C3E5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C6ED193-A0C2-4792-875C-CD7549838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E936C4-FEED-4235-A29C-83D15B0DE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9B5A57-69DA-4A97-B8DC-CB5C76AA5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D86BEA-FD02-4140-B51A-3B023AD5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8212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123D182-970D-41DB-AB1A-40A55037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37F23E-F108-4FF4-867E-C8A5C17DF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859242-E3EE-4D84-B19F-30092D2FE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45638-1BDD-4CFC-9F24-47E5B0F64A5D}" type="datetimeFigureOut">
              <a:rPr lang="it-IT" smtClean="0"/>
              <a:pPr/>
              <a:t>02/03/2021</a:t>
            </a:fld>
            <a:endParaRPr lang="it-IT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7CAD4D-0778-414B-AD37-05B74801A8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33FDF1-C258-42AA-90DD-3B36D9C9A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F9D3C-6A96-4E62-A293-E3701269F3D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339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-963489"/>
            <a:ext cx="9144000" cy="7821489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38943" y="1124745"/>
            <a:ext cx="3173510" cy="2000062"/>
          </a:xfrm>
        </p:spPr>
        <p:txBody>
          <a:bodyPr>
            <a:normAutofit fontScale="90000"/>
          </a:bodyPr>
          <a:lstStyle/>
          <a:p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L’ OPZIONE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  <a:t>DI </a:t>
            </a:r>
            <a:br>
              <a:rPr lang="it-IT" sz="48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4800" b="1" dirty="0">
                <a:solidFill>
                  <a:srgbClr val="FF0000"/>
                </a:solidFill>
              </a:rPr>
              <a:t>FRANCESE</a:t>
            </a:r>
          </a:p>
        </p:txBody>
      </p:sp>
      <p:pic>
        <p:nvPicPr>
          <p:cNvPr id="6" name="Immagine 5" descr="eiffel-tower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8943" y="3733194"/>
            <a:ext cx="3066114" cy="3124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355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Condizioni per l’iscrizione al corso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it-IT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2200" dirty="0"/>
              <a:t>Gli allievi che ottengono </a:t>
            </a:r>
            <a:r>
              <a:rPr lang="it-IT" sz="2200" dirty="0">
                <a:solidFill>
                  <a:srgbClr val="FF0000"/>
                </a:solidFill>
              </a:rPr>
              <a:t>la nota 4 in francese </a:t>
            </a:r>
            <a:r>
              <a:rPr lang="it-IT" sz="2200" dirty="0"/>
              <a:t>alla fine della seconda media possono iscriversi al corso. Tuttavia, prima della preiscrizione,  </a:t>
            </a:r>
            <a:r>
              <a:rPr lang="it-IT" sz="2200" dirty="0">
                <a:solidFill>
                  <a:srgbClr val="FF0000"/>
                </a:solidFill>
              </a:rPr>
              <a:t>è raccomandato chiedere consiglio al docente di francese </a:t>
            </a:r>
            <a:r>
              <a:rPr lang="it-IT" sz="2200" dirty="0"/>
              <a:t>se l’allievo/a ha ottenuto un voto appena sufficiente nel primo semestre  oppure se si hanno dubbi sul proseguo.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it-IT" sz="2200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2200" dirty="0"/>
              <a:t>L’iscrizione è </a:t>
            </a:r>
            <a:r>
              <a:rPr lang="it-IT" sz="2200" dirty="0">
                <a:solidFill>
                  <a:srgbClr val="FF0000"/>
                </a:solidFill>
              </a:rPr>
              <a:t>vincolante </a:t>
            </a:r>
            <a:r>
              <a:rPr lang="it-IT" sz="2200" dirty="0"/>
              <a:t>per tutto l’anno scolastico. Non è possibile abbandonare in cursus, ma soltanto al termine della terza media. Inoltre </a:t>
            </a:r>
            <a:r>
              <a:rPr lang="it-IT" sz="2200" b="1" dirty="0"/>
              <a:t>non è possibile iscriversi </a:t>
            </a:r>
            <a:r>
              <a:rPr lang="it-IT" sz="2200" dirty="0"/>
              <a:t>all’opzione </a:t>
            </a:r>
            <a:r>
              <a:rPr lang="it-IT" sz="2200" b="1" dirty="0"/>
              <a:t>nel corso dell’anno.  </a:t>
            </a:r>
          </a:p>
          <a:p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2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Da sapere</a:t>
            </a:r>
            <a:r>
              <a:rPr lang="it-IT" sz="3100" dirty="0">
                <a:latin typeface="Cambria" panose="02040503050406030204" pitchFamily="18" charset="0"/>
                <a:ea typeface="Cambria" panose="02040503050406030204" pitchFamily="18" charset="0"/>
              </a:rPr>
              <a:t> : orario &amp; condizione    ulteriore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it-IT" sz="2000" dirty="0">
                <a:solidFill>
                  <a:srgbClr val="FF0000"/>
                </a:solidFill>
              </a:rPr>
              <a:t>Due ore settimanali </a:t>
            </a:r>
            <a:r>
              <a:rPr lang="it-IT" sz="2000" dirty="0"/>
              <a:t>di cui una fuori orario (di norma sul mezzogiorno) e l’altra al posto di un’ora di piscina/ginnastica per il corso di terza. In quarta media, l’opzione di francese torna nella consueta griglia oraria.</a:t>
            </a:r>
          </a:p>
          <a:p>
            <a:pPr marL="0" indent="0">
              <a:lnSpc>
                <a:spcPct val="120000"/>
              </a:lnSpc>
              <a:buNone/>
            </a:pPr>
            <a:endParaRPr lang="it-IT" sz="2000" dirty="0"/>
          </a:p>
          <a:p>
            <a:pPr marL="0" indent="0">
              <a:lnSpc>
                <a:spcPct val="120000"/>
              </a:lnSpc>
              <a:buNone/>
            </a:pPr>
            <a:r>
              <a:rPr lang="it-IT" sz="2000" dirty="0"/>
              <a:t>- </a:t>
            </a:r>
            <a:r>
              <a:rPr lang="it-IT" sz="2000" dirty="0">
                <a:solidFill>
                  <a:srgbClr val="FF0000"/>
                </a:solidFill>
              </a:rPr>
              <a:t>Per iscriversi all’opzione di quarta media</a:t>
            </a:r>
            <a:r>
              <a:rPr lang="it-IT" sz="2000" dirty="0"/>
              <a:t> </a:t>
            </a:r>
            <a:r>
              <a:rPr lang="it-IT" sz="2000" dirty="0">
                <a:solidFill>
                  <a:srgbClr val="FF0000"/>
                </a:solidFill>
              </a:rPr>
              <a:t>bisogna avere seguito il corso di terza </a:t>
            </a:r>
            <a:r>
              <a:rPr lang="it-IT" sz="2000" dirty="0"/>
              <a:t>e ottenuto, al termine, almeno la sufficienza.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028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Contenuti del corso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196752"/>
            <a:ext cx="5832648" cy="53172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it-IT" dirty="0"/>
          </a:p>
          <a:p>
            <a:r>
              <a:rPr lang="it-IT" sz="2200" dirty="0">
                <a:solidFill>
                  <a:srgbClr val="FF0000"/>
                </a:solidFill>
              </a:rPr>
              <a:t>Si approfondisce la conoscenza della lingua </a:t>
            </a:r>
            <a:r>
              <a:rPr lang="it-IT" sz="2200" dirty="0"/>
              <a:t>attraverso i 4 ambiti di competenza del Quadro Comune di riferimento europeo per l’insegnamento delle lingue per raggiungere il livello B1 alla fine della quarta media. Inoltre si approfondisce la competenza plurilingue e interculturale.</a:t>
            </a:r>
          </a:p>
          <a:p>
            <a:endParaRPr lang="it-IT" sz="2200" dirty="0"/>
          </a:p>
          <a:p>
            <a:r>
              <a:rPr lang="it-IT" sz="2200" dirty="0">
                <a:solidFill>
                  <a:srgbClr val="FF0000"/>
                </a:solidFill>
              </a:rPr>
              <a:t>Rafforzamento</a:t>
            </a:r>
            <a:r>
              <a:rPr lang="it-IT" sz="2200" dirty="0"/>
              <a:t> e l’ampliamento di tematiche grammaticali accennate nel primo biennio.</a:t>
            </a:r>
          </a:p>
          <a:p>
            <a:pPr marL="0" indent="0">
              <a:buNone/>
            </a:pPr>
            <a:endParaRPr lang="it-IT" sz="2200" dirty="0"/>
          </a:p>
          <a:p>
            <a:r>
              <a:rPr lang="it-IT" sz="2200" dirty="0">
                <a:solidFill>
                  <a:srgbClr val="FF0000"/>
                </a:solidFill>
              </a:rPr>
              <a:t>L’intenzione comunicativa è intensificata attraverso il costante uso della lingua francese in classe </a:t>
            </a:r>
            <a:r>
              <a:rPr lang="it-IT" sz="2200" dirty="0"/>
              <a:t>e la comprensione della lingua parlata e scritta grazie all’uso di materiali didattici autentici ( video, siti internet, articoli di vario tipo</a:t>
            </a:r>
            <a:r>
              <a:rPr lang="is-IS" sz="2200" dirty="0"/>
              <a:t>…).</a:t>
            </a:r>
          </a:p>
          <a:p>
            <a:r>
              <a:rPr lang="it-IT" sz="2200" dirty="0"/>
              <a:t>Si presta maggiore attenzione </a:t>
            </a:r>
            <a:r>
              <a:rPr lang="it-IT" sz="2200" dirty="0">
                <a:solidFill>
                  <a:srgbClr val="FF0000"/>
                </a:solidFill>
              </a:rPr>
              <a:t>all’aspetto socio-culturale </a:t>
            </a:r>
            <a:r>
              <a:rPr lang="it-IT" sz="2200" dirty="0"/>
              <a:t>attraverso ricerche, progetti, teatro canzoni, film</a:t>
            </a:r>
            <a:r>
              <a:rPr lang="is-IS" sz="2200" dirty="0"/>
              <a:t>…</a:t>
            </a:r>
            <a:endParaRPr lang="it-IT" sz="22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Perché scegliere di seguire il corso opzionale di francese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sz="2000" dirty="0"/>
              <a:t>1. Soprattutto, </a:t>
            </a:r>
            <a:r>
              <a:rPr lang="it-IT" sz="2000" dirty="0">
                <a:solidFill>
                  <a:srgbClr val="FF0000"/>
                </a:solidFill>
              </a:rPr>
              <a:t>il piacere , la curiosità e la motivazione</a:t>
            </a:r>
            <a:r>
              <a:rPr lang="it-IT" sz="2000" dirty="0"/>
              <a:t> sono i migliori presupposti per continuare con il francese! 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2. Si mantiene l’uso di una </a:t>
            </a:r>
            <a:r>
              <a:rPr lang="it-IT" sz="2000" dirty="0">
                <a:solidFill>
                  <a:srgbClr val="FF0000"/>
                </a:solidFill>
              </a:rPr>
              <a:t>lingua nazionale affine all’italiano </a:t>
            </a:r>
            <a:r>
              <a:rPr lang="it-IT" sz="2000" dirty="0"/>
              <a:t>che permette una facile e agiata interazione con una gran parte della popolazione  svizzera.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3. Per il </a:t>
            </a:r>
            <a:r>
              <a:rPr lang="it-IT" sz="2000" dirty="0">
                <a:solidFill>
                  <a:srgbClr val="FF0000"/>
                </a:solidFill>
              </a:rPr>
              <a:t>futuro lavorativo!  </a:t>
            </a:r>
            <a:r>
              <a:rPr lang="it-IT" sz="2000" dirty="0"/>
              <a:t>Molte opportunità, stages o scuole specifiche si trovano in Svizzera francese, dove per un italofono è più facile integrarsi.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4. Fa parte delle </a:t>
            </a:r>
            <a:r>
              <a:rPr lang="it-IT" sz="2000" dirty="0">
                <a:solidFill>
                  <a:srgbClr val="FF0000"/>
                </a:solidFill>
              </a:rPr>
              <a:t>10 lingue più parlate al mondo.</a:t>
            </a:r>
          </a:p>
          <a:p>
            <a:pPr marL="0" indent="0">
              <a:buNone/>
            </a:pPr>
            <a:endParaRPr lang="it-IT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14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3100" u="sng" dirty="0">
                <a:latin typeface="Cambria" panose="02040503050406030204" pitchFamily="18" charset="0"/>
                <a:ea typeface="Cambria" panose="02040503050406030204" pitchFamily="18" charset="0"/>
              </a:rPr>
              <a:t>Perché scegliere di seguire il corso opzionale di francese</a:t>
            </a:r>
            <a:endParaRPr lang="it-IT" sz="31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dirty="0"/>
              <a:t>5.</a:t>
            </a:r>
            <a:r>
              <a:rPr lang="it-IT" sz="1800" dirty="0">
                <a:solidFill>
                  <a:srgbClr val="FF0000"/>
                </a:solidFill>
              </a:rPr>
              <a:t> Conservare intatte le possibilità di scelta </a:t>
            </a:r>
            <a:r>
              <a:rPr lang="it-IT" sz="1800" dirty="0"/>
              <a:t>nella continuazione degli studi: 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.Liceo</a:t>
            </a:r>
            <a:r>
              <a:rPr lang="it-IT" sz="1800" dirty="0"/>
              <a:t>: permette di scegliere quale lingua nazionale (francese o tedesco) portare alla Maturità.  Altrimenti è d’obbligo il tedesco. Solo chi ha frequentato il corso opzionale alla SM può scegliere il francese quale opzione specifica.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.SCC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(Bellinzona): il francese è obbligatorio durante i primi due anni. Inoltre chi non avrà seguito l’opzione alla SM non potrà ottenere la maturità bilingue (italiano– francese).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.DFA</a:t>
            </a:r>
            <a:r>
              <a:rPr lang="it-IT" sz="1800" dirty="0"/>
              <a:t> (Locarno): dopo il liceo, per chi vuole diventare maestro/a di scuola elementare. 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.Scuole professionali</a:t>
            </a:r>
            <a:r>
              <a:rPr lang="it-IT" sz="1800" dirty="0"/>
              <a:t>: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in certe scuole (es: CPC) il francese è offerto come materia opzionale e non si può scegliere se si è interrotto lo studio in seconda media.</a:t>
            </a:r>
          </a:p>
          <a:p>
            <a:pPr marL="0" indent="0" algn="just">
              <a:buNone/>
            </a:pPr>
            <a:r>
              <a:rPr lang="it-IT" sz="1800" dirty="0">
                <a:solidFill>
                  <a:schemeClr val="accent1"/>
                </a:solidFill>
              </a:rPr>
              <a:t>.Scuola Sociosanitaria (SSPSS)</a:t>
            </a:r>
            <a:r>
              <a:rPr lang="it-IT" sz="1800" dirty="0"/>
              <a:t>:</a:t>
            </a:r>
            <a:r>
              <a:rPr lang="it-IT" sz="1800" dirty="0">
                <a:solidFill>
                  <a:srgbClr val="FF0000"/>
                </a:solidFill>
              </a:rPr>
              <a:t> </a:t>
            </a:r>
            <a:r>
              <a:rPr lang="it-IT" sz="1800" dirty="0"/>
              <a:t>la scelta del francese è possibile solo per chi ha seguito l’opzione alla SM, in caso contrario bisogna scegliere tedesco e inglese.</a:t>
            </a:r>
          </a:p>
          <a:p>
            <a:pPr marL="0" indent="0" algn="ctr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9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43808" y="365127"/>
            <a:ext cx="6048672" cy="975642"/>
          </a:xfrm>
        </p:spPr>
        <p:txBody>
          <a:bodyPr>
            <a:normAutofit/>
          </a:bodyPr>
          <a:lstStyle/>
          <a:p>
            <a:pPr algn="ctr"/>
            <a:r>
              <a:rPr lang="it-IT" sz="2800" u="sng" dirty="0">
                <a:latin typeface="Cambria" panose="02040503050406030204" pitchFamily="18" charset="0"/>
                <a:ea typeface="Cambria" panose="02040503050406030204" pitchFamily="18" charset="0"/>
              </a:rPr>
              <a:t>Cosa considerare se si sceglie l’opzione:</a:t>
            </a:r>
            <a:endParaRPr lang="it-IT" sz="2800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915816" y="1467040"/>
            <a:ext cx="5832648" cy="5046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000" dirty="0"/>
          </a:p>
          <a:p>
            <a:r>
              <a:rPr lang="it-IT" sz="2000" dirty="0"/>
              <a:t>È un’opzione in cui </a:t>
            </a:r>
            <a:r>
              <a:rPr lang="it-IT" sz="2000" dirty="0">
                <a:solidFill>
                  <a:srgbClr val="FF0000"/>
                </a:solidFill>
              </a:rPr>
              <a:t>l’allievo/a deve studiare </a:t>
            </a:r>
            <a:r>
              <a:rPr lang="it-IT" sz="2000" dirty="0"/>
              <a:t>(verbi, grammatica, vocaboli</a:t>
            </a:r>
            <a:r>
              <a:rPr lang="is-IS" sz="2000" dirty="0"/>
              <a:t>…</a:t>
            </a:r>
            <a:r>
              <a:rPr lang="it-IT" sz="2000" dirty="0"/>
              <a:t>).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dirty="0">
                <a:solidFill>
                  <a:srgbClr val="FF0000"/>
                </a:solidFill>
              </a:rPr>
              <a:t>Imparare tre lingue contemporaneamente </a:t>
            </a:r>
            <a:r>
              <a:rPr lang="it-IT" sz="2000" dirty="0"/>
              <a:t>richiede una buona facilità nello studio linguistico.</a:t>
            </a:r>
            <a:r>
              <a:rPr lang="it-IT" sz="2000" b="0" i="0" dirty="0">
                <a:solidFill>
                  <a:srgbClr val="000000"/>
                </a:solidFill>
                <a:effectLst/>
              </a:rPr>
              <a:t> Per alcuni allievi </a:t>
            </a:r>
            <a:r>
              <a:rPr lang="it-IT" sz="2000" b="0" i="0" dirty="0">
                <a:solidFill>
                  <a:srgbClr val="FF0000"/>
                </a:solidFill>
                <a:effectLst/>
              </a:rPr>
              <a:t>è un compito troppo impegnativo e difficile</a:t>
            </a:r>
            <a:r>
              <a:rPr lang="it-IT" sz="2000" b="0" i="0" dirty="0">
                <a:solidFill>
                  <a:srgbClr val="000000"/>
                </a:solidFill>
                <a:effectLst/>
              </a:rPr>
              <a:t>.</a:t>
            </a:r>
            <a:br>
              <a:rPr lang="it-IT" sz="2000" dirty="0"/>
            </a:br>
            <a:endParaRPr lang="it-IT" sz="2000" dirty="0"/>
          </a:p>
          <a:p>
            <a:r>
              <a:rPr lang="it-IT" sz="2000" dirty="0"/>
              <a:t>Può essere controproducente scegliere francese per non fare piscina/ginnastica.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Nota bene: l’allievo/a volonteroso/a, che è nei livelli base di matematica e/o tedesco, può naturalmente seguire l’opzione di francese ed ottenere buoni risultati.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5" descr="eiffel-tower.gif">
            <a:extLst>
              <a:ext uri="{FF2B5EF4-FFF2-40B4-BE49-F238E27FC236}">
                <a16:creationId xmlns:a16="http://schemas.microsoft.com/office/drawing/2014/main" id="{DBF8B928-9438-4C2A-8FB2-DAF38AD360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848" r="23116"/>
          <a:stretch/>
        </p:blipFill>
        <p:spPr>
          <a:xfrm>
            <a:off x="179512" y="365127"/>
            <a:ext cx="2575198" cy="6160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29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ch.elyse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90" r="11490"/>
          <a:stretch>
            <a:fillRect/>
          </a:stretch>
        </p:blipFill>
        <p:spPr>
          <a:xfrm>
            <a:off x="-483770" y="0"/>
            <a:ext cx="9627770" cy="714728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179512" y="4509120"/>
            <a:ext cx="856895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CH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009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MERCI</a:t>
            </a:r>
            <a:r>
              <a:rPr lang="fr-CH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ET </a:t>
            </a:r>
            <a:r>
              <a:rPr lang="fr-CH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 REVOIR !</a:t>
            </a:r>
          </a:p>
        </p:txBody>
      </p:sp>
    </p:spTree>
    <p:extLst>
      <p:ext uri="{BB962C8B-B14F-4D97-AF65-F5344CB8AC3E}">
        <p14:creationId xmlns:p14="http://schemas.microsoft.com/office/powerpoint/2010/main" val="65253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ACurrentWords xmlns="7851d254-ce09-43b6-8d90-072588e7901c" xsi:nil="true"/>
    <DSATActionTaken xmlns="7851d254-ce09-43b6-8d90-072588e7901c" xsi:nil="true"/>
    <NumericId xmlns="7851d254-ce09-43b6-8d90-072588e7901c" xsi:nil="true"/>
    <OOCacheId xmlns="7851d254-ce09-43b6-8d90-072588e7901c">2556c154-9f33-462c-9f36-ebd115b46698</OOCacheId>
    <OutputCachingOn xmlns="7851d254-ce09-43b6-8d90-072588e7901c">false</OutputCachingOn>
    <ClipArtFilename xmlns="7851d254-ce09-43b6-8d90-072588e7901c" xsi:nil="true"/>
    <ApprovalStatus xmlns="7851d254-ce09-43b6-8d90-072588e7901c">ApprovedAutomatic</ApprovalStatus>
    <EditorialTags xmlns="7851d254-ce09-43b6-8d90-072588e7901c" xsi:nil="true"/>
    <Milestone xmlns="7851d254-ce09-43b6-8d90-072588e7901c" xsi:nil="true"/>
    <PublishStatusLookup xmlns="7851d254-ce09-43b6-8d90-072588e7901c">
      <Value>280305</Value>
      <Value>396719</Value>
    </PublishStatusLookup>
    <OriginAsset xmlns="7851d254-ce09-43b6-8d90-072588e7901c" xsi:nil="true"/>
    <OriginalSourceMarket xmlns="7851d254-ce09-43b6-8d90-072588e7901c" xsi:nil="true"/>
    <TrustLevel xmlns="7851d254-ce09-43b6-8d90-072588e7901c">2 Community Trusted</TrustLevel>
    <AssetId xmlns="7851d254-ce09-43b6-8d90-072588e7901c">TP102415343</AssetId>
    <AssetType xmlns="7851d254-ce09-43b6-8d90-072588e7901c" xsi:nil="true"/>
    <TPFriendlyName xmlns="7851d254-ce09-43b6-8d90-072588e7901c" xsi:nil="true"/>
    <IntlLangReview xmlns="7851d254-ce09-43b6-8d90-072588e7901c" xsi:nil="true"/>
    <PlannedPubDate xmlns="7851d254-ce09-43b6-8d90-072588e7901c" xsi:nil="true"/>
    <APDescription xmlns="7851d254-ce09-43b6-8d90-072588e7901c" xsi:nil="true"/>
    <IntlLangReviewer xmlns="7851d254-ce09-43b6-8d90-072588e7901c" xsi:nil="true"/>
    <IntlLocPriority xmlns="7851d254-ce09-43b6-8d90-072588e7901c" xsi:nil="true"/>
    <UAProjectedTotalWords xmlns="7851d254-ce09-43b6-8d90-072588e7901c" xsi:nil="true"/>
    <ApprovalLog xmlns="7851d254-ce09-43b6-8d90-072588e7901c" xsi:nil="true"/>
    <FriendlyTitle xmlns="7851d254-ce09-43b6-8d90-072588e7901c" xsi:nil="true"/>
    <LastHandOff xmlns="7851d254-ce09-43b6-8d90-072588e7901c" xsi:nil="true"/>
    <ContentItem xmlns="7851d254-ce09-43b6-8d90-072588e7901c" xsi:nil="true"/>
    <IsDeleted xmlns="7851d254-ce09-43b6-8d90-072588e7901c">false</IsDeleted>
    <EditorialStatus xmlns="7851d254-ce09-43b6-8d90-072588e7901c">Complete</EditorialStatus>
    <Markets xmlns="7851d254-ce09-43b6-8d90-072588e7901c">
      <Value>2</Value>
    </Markets>
    <ShowIn xmlns="7851d254-ce09-43b6-8d90-072588e7901c">Show everywhere</ShowIn>
    <ThumbnailAssetId xmlns="7851d254-ce09-43b6-8d90-072588e7901c" xsi:nil="true"/>
    <UALocComments xmlns="7851d254-ce09-43b6-8d90-072588e7901c" xsi:nil="true"/>
    <UALocRecommendation xmlns="7851d254-ce09-43b6-8d90-072588e7901c">Localize</UALocRecommendation>
    <CSXHash xmlns="7851d254-ce09-43b6-8d90-072588e7901c">9f3jTQuuSAU1cr/jrefr0T/LUfs7HunIpQcDxbnAQbM=</CSXHash>
    <Manager xmlns="7851d254-ce09-43b6-8d90-072588e7901c" xsi:nil="true"/>
    <ParentAssetId xmlns="7851d254-ce09-43b6-8d90-072588e7901c">TC102415344</ParentAssetId>
    <TemplateStatus xmlns="7851d254-ce09-43b6-8d90-072588e7901c" xsi:nil="true"/>
    <APAuthor xmlns="7851d254-ce09-43b6-8d90-072588e7901c">
      <UserInfo>
        <DisplayName/>
        <AccountId>580</AccountId>
        <AccountType/>
      </UserInfo>
    </APAuthor>
    <OpenTemplate xmlns="7851d254-ce09-43b6-8d90-072588e7901c">true</OpenTemplate>
    <CrawlForDependencies xmlns="7851d254-ce09-43b6-8d90-072588e7901c">false</CrawlForDependencies>
    <LastPublishResultLookup xmlns="7851d254-ce09-43b6-8d90-072588e7901c" xsi:nil="true"/>
    <LegacyData xmlns="7851d254-ce09-43b6-8d90-072588e7901c" xsi:nil="true"/>
    <TPNamespace xmlns="7851d254-ce09-43b6-8d90-072588e7901c" xsi:nil="true"/>
    <SourceTitle xmlns="7851d254-ce09-43b6-8d90-072588e7901c" xsi:nil="true"/>
    <TPAppVersion xmlns="7851d254-ce09-43b6-8d90-072588e7901c" xsi:nil="true"/>
    <AcquiredFrom xmlns="7851d254-ce09-43b6-8d90-072588e7901c">Internal MS</AcquiredFrom>
    <IsSearchable xmlns="7851d254-ce09-43b6-8d90-072588e7901c">false</IsSearchable>
    <Downloads xmlns="7851d254-ce09-43b6-8d90-072588e7901c">0</Downloads>
    <TPApplication xmlns="7851d254-ce09-43b6-8d90-072588e7901c" xsi:nil="true"/>
    <TPClientViewer xmlns="7851d254-ce09-43b6-8d90-072588e7901c" xsi:nil="true"/>
    <TPInstallLocation xmlns="7851d254-ce09-43b6-8d90-072588e7901c" xsi:nil="true"/>
    <MachineTranslated xmlns="7851d254-ce09-43b6-8d90-072588e7901c">false</MachineTranslated>
    <SubmitterId xmlns="7851d254-ce09-43b6-8d90-072588e7901c">S-1-10-0-6-35757-842399744</SubmitterId>
    <TPCommandLine xmlns="7851d254-ce09-43b6-8d90-072588e7901c" xsi:nil="true"/>
    <CSXUpdate xmlns="7851d254-ce09-43b6-8d90-072588e7901c">false</CSXUpdate>
    <CSXSubmissionDate xmlns="7851d254-ce09-43b6-8d90-072588e7901c">2010-12-11T00:24:39+00:00</CSXSubmissionDate>
    <BlockPublish xmlns="7851d254-ce09-43b6-8d90-072588e7901c" xsi:nil="true"/>
    <TPComponent xmlns="7851d254-ce09-43b6-8d90-072588e7901c" xsi:nil="true"/>
    <MarketSpecific xmlns="7851d254-ce09-43b6-8d90-072588e7901c" xsi:nil="true"/>
    <LastModifiedDateTime xmlns="7851d254-ce09-43b6-8d90-072588e7901c" xsi:nil="true"/>
    <TPLaunchHelpLinkType xmlns="7851d254-ce09-43b6-8d90-072588e7901c">Template</TPLaunchHelpLinkType>
    <Providers xmlns="7851d254-ce09-43b6-8d90-072588e7901c">1|PN101970717| | </Providers>
    <TimesCloned xmlns="7851d254-ce09-43b6-8d90-072588e7901c" xsi:nil="true"/>
    <UANotes xmlns="7851d254-ce09-43b6-8d90-072588e7901c" xsi:nil="true"/>
    <VoteCount xmlns="7851d254-ce09-43b6-8d90-072588e7901c" xsi:nil="true"/>
    <CSXSubmissionMarket xmlns="7851d254-ce09-43b6-8d90-072588e7901c">2</CSXSubmissionMarket>
    <HandoffToMSDN xmlns="7851d254-ce09-43b6-8d90-072588e7901c" xsi:nil="true"/>
    <AssetExpire xmlns="7851d254-ce09-43b6-8d90-072588e7901c">2100-01-01T00:00:00+00:00</AssetExpire>
    <IntlLangReviewDate xmlns="7851d254-ce09-43b6-8d90-072588e7901c" xsi:nil="true"/>
    <DirectSourceMarket xmlns="7851d254-ce09-43b6-8d90-072588e7901c" xsi:nil="true"/>
    <APEditor xmlns="7851d254-ce09-43b6-8d90-072588e7901c">
      <UserInfo>
        <DisplayName/>
        <AccountId xsi:nil="true"/>
        <AccountType/>
      </UserInfo>
    </APEditor>
    <PrimaryImageGen xmlns="7851d254-ce09-43b6-8d90-072588e7901c">true</PrimaryImageGen>
    <PolicheckWords xmlns="7851d254-ce09-43b6-8d90-072588e7901c" xsi:nil="true"/>
    <Provider xmlns="7851d254-ce09-43b6-8d90-072588e7901c" xsi:nil="true"/>
    <AssetStart xmlns="7851d254-ce09-43b6-8d90-072588e7901c">2010-12-11T00:24:39+00:00</AssetStart>
    <BugNumber xmlns="7851d254-ce09-43b6-8d90-072588e7901c" xsi:nil="true"/>
    <TPExecutable xmlns="7851d254-ce09-43b6-8d90-072588e7901c" xsi:nil="true"/>
    <TPLaunchHelpLink xmlns="7851d254-ce09-43b6-8d90-072588e7901c" xsi:nil="true"/>
    <BusinessGroup xmlns="7851d254-ce09-43b6-8d90-072588e7901c" xsi:nil="true"/>
    <TemplateTemplateType xmlns="7851d254-ce09-43b6-8d90-072588e7901c">PowerPoint 12 Default</TemplateTemplateType>
    <PublishTargets xmlns="7851d254-ce09-43b6-8d90-072588e7901c">OfficeOnline</PublishTargets>
    <ArtSampleDocs xmlns="7851d254-ce09-43b6-8d90-072588e7901c" xsi:nil="true"/>
    <CampaignTagsTaxHTField0 xmlns="7851d254-ce09-43b6-8d90-072588e7901c">
      <Terms xmlns="http://schemas.microsoft.com/office/infopath/2007/PartnerControls"/>
    </CampaignTagsTaxHTField0>
    <LocPublishedDependentAssetsLookup xmlns="7851d254-ce09-43b6-8d90-072588e7901c" xsi:nil="true"/>
    <LocOverallLocStatusLookup xmlns="7851d254-ce09-43b6-8d90-072588e7901c" xsi:nil="true"/>
    <InternalTagsTaxHTField0 xmlns="7851d254-ce09-43b6-8d90-072588e7901c">
      <Terms xmlns="http://schemas.microsoft.com/office/infopath/2007/PartnerControls"/>
    </InternalTagsTaxHTField0>
    <LocComments xmlns="7851d254-ce09-43b6-8d90-072588e7901c" xsi:nil="true"/>
    <LocProcessedForMarketsLookup xmlns="7851d254-ce09-43b6-8d90-072588e7901c" xsi:nil="true"/>
    <ScenarioTagsTaxHTField0 xmlns="7851d254-ce09-43b6-8d90-072588e7901c">
      <Terms xmlns="http://schemas.microsoft.com/office/infopath/2007/PartnerControls"/>
    </ScenarioTagsTaxHTField0>
    <LocLastLocAttemptVersionTypeLookup xmlns="7851d254-ce09-43b6-8d90-072588e7901c" xsi:nil="true"/>
    <LocOverallPublishStatusLookup xmlns="7851d254-ce09-43b6-8d90-072588e7901c" xsi:nil="true"/>
    <LocPublishedLinkedAssetsLookup xmlns="7851d254-ce09-43b6-8d90-072588e7901c" xsi:nil="true"/>
    <TaxCatchAll xmlns="7851d254-ce09-43b6-8d90-072588e7901c"/>
    <LocRecommendedHandoff xmlns="7851d254-ce09-43b6-8d90-072588e7901c" xsi:nil="true"/>
    <LocProcessedForHandoffsLookup xmlns="7851d254-ce09-43b6-8d90-072588e7901c" xsi:nil="true"/>
    <LocOverallHandbackStatusLookup xmlns="7851d254-ce09-43b6-8d90-072588e7901c" xsi:nil="true"/>
    <LocNewPublishedVersionLookup xmlns="7851d254-ce09-43b6-8d90-072588e7901c" xsi:nil="true"/>
    <LocManualTestRequired xmlns="7851d254-ce09-43b6-8d90-072588e7901c" xsi:nil="true"/>
    <LocalizationTagsTaxHTField0 xmlns="7851d254-ce09-43b6-8d90-072588e7901c">
      <Terms xmlns="http://schemas.microsoft.com/office/infopath/2007/PartnerControls"/>
    </LocalizationTagsTaxHTField0>
    <LocLastLocAttemptVersionLookup xmlns="7851d254-ce09-43b6-8d90-072588e7901c">123</LocLastLocAttemptVersionLookup>
    <FeatureTagsTaxHTField0 xmlns="7851d254-ce09-43b6-8d90-072588e7901c">
      <Terms xmlns="http://schemas.microsoft.com/office/infopath/2007/PartnerControls"/>
    </FeatureTagsTaxHTField0>
    <LocOverallPreviewStatusLookup xmlns="7851d254-ce09-43b6-8d90-072588e7901c" xsi:nil="true"/>
    <RecommendationsModifier xmlns="7851d254-ce09-43b6-8d90-072588e7901c" xsi:nil="true"/>
    <OriginalRelease xmlns="7851d254-ce09-43b6-8d90-072588e7901c">14</OriginalRelease>
    <LocMarketGroupTiers2 xmlns="7851d254-ce09-43b6-8d90-072588e7901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4A7E7A-A4AA-421E-81F1-C487E805D5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486B3-6AE7-40EE-A1D1-A14BF0DF93B3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7851d254-ce09-43b6-8d90-072588e7901c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73B8D4F-5741-4FA6-8AC1-A59BDC847E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1169</TotalTime>
  <Words>660</Words>
  <Application>Microsoft Office PowerPoint</Application>
  <PresentationFormat>Presentazione su schermo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Thème Office</vt:lpstr>
      <vt:lpstr>L’ OPZIONE  DI  FRANCESE</vt:lpstr>
      <vt:lpstr>Condizioni per l’iscrizione al corso</vt:lpstr>
      <vt:lpstr>Da sapere : orario &amp; condizione    ulteriore</vt:lpstr>
      <vt:lpstr>Contenuti del corso</vt:lpstr>
      <vt:lpstr>Perché scegliere di seguire il corso opzionale di francese</vt:lpstr>
      <vt:lpstr>Perché scegliere di seguire il corso opzionale di francese</vt:lpstr>
      <vt:lpstr>Cosa considerare se si sceglie l’opzione: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Paris</dc:title>
  <dc:creator>Clotilde Pirolli</dc:creator>
  <cp:lastModifiedBy>Valentino Santandrea</cp:lastModifiedBy>
  <cp:revision>24</cp:revision>
  <dcterms:created xsi:type="dcterms:W3CDTF">2010-12-05T01:08:55Z</dcterms:created>
  <dcterms:modified xsi:type="dcterms:W3CDTF">2021-03-02T14:12:53Z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0x010100FB888328A8731147A9E2416CA6C7A65B0400DC6FA6ECFB23F54F9F45EE586A6D0A65</vt:lpwstr>
  </property>
  <property fmtid="{D5CDD505-2E9C-101B-9397-08002B2CF9AE}" pid="3" name="ImageGenCounter">
    <vt:i4>0</vt:i4>
  </property>
  <property fmtid="{D5CDD505-2E9C-101B-9397-08002B2CF9AE}" pid="4" name="ImageGenStatus">
    <vt:i4>0</vt:i4>
  </property>
  <property fmtid="{D5CDD505-2E9C-101B-9397-08002B2CF9AE}" pid="5" name="PolicheckStatus">
    <vt:i4>3</vt:i4>
  </property>
  <property fmtid="{D5CDD505-2E9C-101B-9397-08002B2CF9AE}" pid="6" name="Applications">
    <vt:lpwstr>53;#;#407;#</vt:lpwstr>
  </property>
  <property fmtid="{D5CDD505-2E9C-101B-9397-08002B2CF9AE}" pid="7" name="PolicheckCounter">
    <vt:i4>1</vt:i4>
  </property>
  <property fmtid="{D5CDD505-2E9C-101B-9397-08002B2CF9AE}" pid="8" name="ImageGenTimestamp">
    <vt:filetime>2010-12-11T00:24:39Z</vt:filetime>
  </property>
  <property fmtid="{D5CDD505-2E9C-101B-9397-08002B2CF9AE}" pid="9" name="PolicheckTimestamp">
    <vt:filetime>2011-04-28T16:10:23Z</vt:filetime>
  </property>
</Properties>
</file>